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58" r:id="rId3"/>
    <p:sldId id="265" r:id="rId4"/>
    <p:sldId id="266" r:id="rId5"/>
    <p:sldId id="264" r:id="rId6"/>
    <p:sldId id="259" r:id="rId7"/>
    <p:sldId id="267" r:id="rId8"/>
    <p:sldId id="260" r:id="rId9"/>
    <p:sldId id="263" r:id="rId10"/>
    <p:sldId id="261" r:id="rId11"/>
    <p:sldId id="262" r:id="rId12"/>
    <p:sldId id="269" r:id="rId13"/>
    <p:sldId id="268" r:id="rId14"/>
    <p:sldId id="270" r:id="rId15"/>
    <p:sldId id="271" r:id="rId16"/>
    <p:sldId id="272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763D7-5471-49D6-8DAD-96504D789060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38A82-7AAB-445A-AEF0-6D57EAB1A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28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38A82-7AAB-445A-AEF0-6D57EAB1AB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5F6FA-C46F-4DC9-86D5-69CDCDE5A11B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5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gif"/><Relationship Id="rId9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3999" cy="6934199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9994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2400" u="sng" dirty="0" err="1"/>
              <a:t>Luyện</a:t>
            </a:r>
            <a:r>
              <a:rPr lang="en-US" sz="2400" u="sng" dirty="0"/>
              <a:t> </a:t>
            </a:r>
            <a:r>
              <a:rPr lang="en-US" sz="2400" u="sng" dirty="0" err="1"/>
              <a:t>từ</a:t>
            </a:r>
            <a:r>
              <a:rPr lang="en-US" sz="2400" u="sng" dirty="0"/>
              <a:t> </a:t>
            </a:r>
            <a:r>
              <a:rPr lang="en-US" sz="2400" u="sng" dirty="0" err="1"/>
              <a:t>và</a:t>
            </a:r>
            <a:r>
              <a:rPr lang="en-US" sz="2400" u="sng" dirty="0"/>
              <a:t> </a:t>
            </a:r>
            <a:r>
              <a:rPr lang="en-US" sz="2400" u="sng" dirty="0" err="1"/>
              <a:t>câu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800" b="1" dirty="0" err="1">
                <a:solidFill>
                  <a:srgbClr val="C00000"/>
                </a:solidFill>
              </a:rPr>
              <a:t>Mở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rộng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vốn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từ</a:t>
            </a:r>
            <a:r>
              <a:rPr lang="en-US" sz="2800" b="1" dirty="0">
                <a:solidFill>
                  <a:srgbClr val="C00000"/>
                </a:solidFill>
              </a:rPr>
              <a:t>: Ý </a:t>
            </a:r>
            <a:r>
              <a:rPr lang="en-US" sz="2800" b="1" dirty="0" err="1">
                <a:solidFill>
                  <a:srgbClr val="C00000"/>
                </a:solidFill>
              </a:rPr>
              <a:t>chí</a:t>
            </a:r>
            <a:r>
              <a:rPr lang="en-US" sz="2800" b="1" dirty="0">
                <a:solidFill>
                  <a:srgbClr val="C00000"/>
                </a:solidFill>
              </a:rPr>
              <a:t> – </a:t>
            </a:r>
            <a:r>
              <a:rPr lang="en-US" sz="2800" b="1" dirty="0" err="1">
                <a:solidFill>
                  <a:srgbClr val="C00000"/>
                </a:solidFill>
              </a:rPr>
              <a:t>Nghị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lực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822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Bài</a:t>
            </a:r>
            <a:r>
              <a:rPr lang="en-US" sz="2400" dirty="0" smtClean="0"/>
              <a:t> 3: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chọn</a:t>
            </a: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ngoặc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nghị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lực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quyết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tâm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nản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quyết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kiên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nhẫn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nguyện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vọng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để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ô </a:t>
            </a:r>
            <a:r>
              <a:rPr lang="en-US" sz="2400" b="1" dirty="0" err="1" smtClean="0"/>
              <a:t>trống</a:t>
            </a:r>
            <a:r>
              <a:rPr lang="en-US" sz="2400" b="1" dirty="0" smtClean="0"/>
              <a:t>?</a:t>
            </a:r>
          </a:p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     </a:t>
            </a:r>
            <a:r>
              <a:rPr lang="en-US" sz="2400" b="1" dirty="0" err="1" smtClean="0"/>
              <a:t>Nguyễn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Ký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thiếu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giàu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nghị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lực</a:t>
            </a:r>
            <a:r>
              <a:rPr lang="en-US" sz="2400" b="1" dirty="0" smtClean="0">
                <a:solidFill>
                  <a:srgbClr val="002060"/>
                </a:solidFill>
              </a:rPr>
              <a:t> .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liệt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buồn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nhưng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không</a:t>
            </a:r>
            <a:r>
              <a:rPr lang="en-US" sz="2400" b="1" dirty="0" smtClean="0"/>
              <a:t>   </a:t>
            </a:r>
            <a:r>
              <a:rPr lang="en-US" sz="2400" b="1" dirty="0" err="1" smtClean="0">
                <a:solidFill>
                  <a:srgbClr val="002060"/>
                </a:solidFill>
              </a:rPr>
              <a:t>nản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chí</a:t>
            </a:r>
            <a:r>
              <a:rPr lang="en-US" sz="2400" b="1" dirty="0" smtClean="0"/>
              <a:t>   . Ở </a:t>
            </a:r>
            <a:r>
              <a:rPr lang="en-US" sz="2400" b="1" dirty="0" err="1" smtClean="0"/>
              <a:t>nhà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tự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bằng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chân</a:t>
            </a:r>
            <a:r>
              <a:rPr lang="en-US" sz="2400" b="1" dirty="0" smtClean="0"/>
              <a:t>.  </a:t>
            </a:r>
            <a:r>
              <a:rPr lang="en-US" sz="2400" b="1" dirty="0" err="1" smtClean="0">
                <a:solidFill>
                  <a:srgbClr val="002060"/>
                </a:solidFill>
              </a:rPr>
              <a:t>Quyết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tâm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cô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cảm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nhận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tập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cũng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lúc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Ký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thiếu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kiên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nhẫn</a:t>
            </a:r>
            <a:r>
              <a:rPr lang="en-US" sz="2400" b="1" dirty="0" smtClean="0"/>
              <a:t> , </a:t>
            </a:r>
            <a:r>
              <a:rPr lang="en-US" sz="2400" b="1" dirty="0" err="1" smtClean="0"/>
              <a:t>nhưng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cô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luôn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giúp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đỡ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càng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quyết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chí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hành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Cuối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cùng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Ký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vượt</a:t>
            </a:r>
            <a:r>
              <a:rPr lang="en-US" sz="2400" b="1" dirty="0" smtClean="0"/>
              <a:t> qua </a:t>
            </a:r>
            <a:r>
              <a:rPr lang="en-US" sz="2400" b="1" dirty="0" err="1" smtClean="0"/>
              <a:t>mọi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khăn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Tốt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nghiệp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trường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tiếng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Nguyễn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Ký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đạt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</a:t>
            </a:r>
            <a:r>
              <a:rPr lang="en-US" sz="2400" b="1" dirty="0" err="1" smtClean="0">
                <a:solidFill>
                  <a:srgbClr val="002060"/>
                </a:solidFill>
              </a:rPr>
              <a:t>nguyện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vọng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trở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thành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tặng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quý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Ưu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tú</a:t>
            </a:r>
            <a:r>
              <a:rPr lang="en-US" sz="2400" b="1" dirty="0" smtClean="0"/>
              <a:t>.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553200" y="23622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86200" y="3124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74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14600" y="3886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76800" y="4267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14400" y="5410200"/>
            <a:ext cx="1676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sz="2400" u="sng" dirty="0" err="1" smtClean="0"/>
              <a:t>Luyện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từ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và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câu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2800" b="1" dirty="0" err="1" smtClean="0">
                <a:solidFill>
                  <a:srgbClr val="C00000"/>
                </a:solidFill>
              </a:rPr>
              <a:t>Mở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rộng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vốn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</a:rPr>
              <a:t>: Ý </a:t>
            </a:r>
            <a:r>
              <a:rPr lang="en-US" sz="2800" b="1" dirty="0" err="1" smtClean="0">
                <a:solidFill>
                  <a:srgbClr val="C00000"/>
                </a:solidFill>
              </a:rPr>
              <a:t>chí</a:t>
            </a:r>
            <a:r>
              <a:rPr lang="en-US" sz="2800" b="1" dirty="0" smtClean="0">
                <a:solidFill>
                  <a:srgbClr val="C00000"/>
                </a:solidFill>
              </a:rPr>
              <a:t> – </a:t>
            </a:r>
            <a:r>
              <a:rPr lang="en-US" sz="2800" b="1" dirty="0" err="1" smtClean="0">
                <a:solidFill>
                  <a:srgbClr val="C00000"/>
                </a:solidFill>
              </a:rPr>
              <a:t>Nghị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lực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Bài</a:t>
            </a:r>
            <a:r>
              <a:rPr lang="en-US" dirty="0" smtClean="0"/>
              <a:t> 4: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khuyên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Lửa</a:t>
            </a:r>
            <a:r>
              <a:rPr lang="en-US" dirty="0" smtClean="0"/>
              <a:t> </a:t>
            </a:r>
            <a:r>
              <a:rPr lang="en-US" dirty="0" err="1" smtClean="0"/>
              <a:t>thử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,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thử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lã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vã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ngoan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vất</a:t>
            </a:r>
            <a:r>
              <a:rPr lang="en-US" dirty="0" smtClean="0"/>
              <a:t> </a:t>
            </a:r>
            <a:r>
              <a:rPr lang="en-US" dirty="0" err="1" smtClean="0"/>
              <a:t>vả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thanh</a:t>
            </a:r>
            <a:r>
              <a:rPr lang="en-US" dirty="0" smtClean="0"/>
              <a:t> </a:t>
            </a:r>
            <a:r>
              <a:rPr lang="en-US" dirty="0" err="1" smtClean="0"/>
              <a:t>nhàn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dưng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dễ</a:t>
            </a:r>
            <a:r>
              <a:rPr lang="en-US" dirty="0" smtClean="0"/>
              <a:t> </a:t>
            </a:r>
            <a:r>
              <a:rPr lang="en-US" dirty="0" err="1" smtClean="0"/>
              <a:t>cầm</a:t>
            </a:r>
            <a:r>
              <a:rPr lang="en-US" dirty="0" smtClean="0"/>
              <a:t> </a:t>
            </a:r>
            <a:r>
              <a:rPr lang="en-US" dirty="0" err="1" smtClean="0"/>
              <a:t>tàn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8001000" y="23622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Forward or Next 4">
            <a:hlinkClick r:id="rId3" action="ppaction://hlinksldjump" highlightClick="1"/>
          </p:cNvPr>
          <p:cNvSpPr/>
          <p:nvPr/>
        </p:nvSpPr>
        <p:spPr>
          <a:xfrm>
            <a:off x="8001000" y="35814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Forward or Next 5">
            <a:hlinkClick r:id="rId4" action="ppaction://hlinksldjump" highlightClick="1"/>
          </p:cNvPr>
          <p:cNvSpPr/>
          <p:nvPr/>
        </p:nvSpPr>
        <p:spPr>
          <a:xfrm>
            <a:off x="8001000" y="46482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Forward or Next 6">
            <a:hlinkClick r:id="rId5" action="ppaction://hlinksldjump" highlightClick="1"/>
          </p:cNvPr>
          <p:cNvSpPr/>
          <p:nvPr/>
        </p:nvSpPr>
        <p:spPr>
          <a:xfrm>
            <a:off x="8153400" y="6248400"/>
            <a:ext cx="457200" cy="381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0"/>
            <a:ext cx="7772400" cy="6858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0000"/>
                </a:solidFill>
              </a:rPr>
              <a:t>       </a:t>
            </a:r>
            <a:r>
              <a:rPr lang="en-US" sz="4000" dirty="0" err="1" smtClean="0">
                <a:solidFill>
                  <a:srgbClr val="FF0000"/>
                </a:solidFill>
              </a:rPr>
              <a:t>Cái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tàn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cungdimh1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600200"/>
            <a:ext cx="6438900" cy="4572000"/>
          </a:xfrm>
        </p:spPr>
      </p:pic>
      <p:sp>
        <p:nvSpPr>
          <p:cNvPr id="5" name="Down Arrow 4"/>
          <p:cNvSpPr/>
          <p:nvPr/>
        </p:nvSpPr>
        <p:spPr>
          <a:xfrm>
            <a:off x="2819400" y="838200"/>
            <a:ext cx="457200" cy="9144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>
            <a:off x="8229600" y="60960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742950" indent="-742950">
              <a:buNone/>
            </a:pPr>
            <a:r>
              <a:rPr lang="en-US" sz="4000" dirty="0" smtClean="0"/>
              <a:t>      a) </a:t>
            </a:r>
            <a:r>
              <a:rPr lang="en-US" sz="4000" dirty="0" err="1" smtClean="0"/>
              <a:t>Vàng</a:t>
            </a:r>
            <a:r>
              <a:rPr lang="en-US" sz="4000" dirty="0" smtClean="0"/>
              <a:t> </a:t>
            </a:r>
            <a:r>
              <a:rPr lang="en-US" sz="4000" dirty="0" err="1" smtClean="0"/>
              <a:t>phải</a:t>
            </a:r>
            <a:r>
              <a:rPr lang="en-US" sz="4000" dirty="0" smtClean="0"/>
              <a:t> </a:t>
            </a:r>
            <a:r>
              <a:rPr lang="en-US" sz="4000" dirty="0" err="1" smtClean="0"/>
              <a:t>thử</a:t>
            </a:r>
            <a:r>
              <a:rPr lang="en-US" sz="4000" dirty="0" smtClean="0"/>
              <a:t> </a:t>
            </a:r>
            <a:r>
              <a:rPr lang="en-US" sz="4000" dirty="0" err="1" smtClean="0"/>
              <a:t>lửa</a:t>
            </a:r>
            <a:r>
              <a:rPr lang="en-US" sz="4000" dirty="0" smtClean="0"/>
              <a:t> </a:t>
            </a:r>
            <a:r>
              <a:rPr lang="en-US" sz="4000" dirty="0" err="1" smtClean="0"/>
              <a:t>mới</a:t>
            </a:r>
            <a:r>
              <a:rPr lang="en-US" sz="4000" dirty="0" smtClean="0"/>
              <a:t> </a:t>
            </a:r>
            <a:r>
              <a:rPr lang="en-US" sz="4000" dirty="0" err="1" smtClean="0"/>
              <a:t>biết</a:t>
            </a:r>
            <a:r>
              <a:rPr lang="en-US" sz="4000" dirty="0" smtClean="0"/>
              <a:t> </a:t>
            </a:r>
            <a:r>
              <a:rPr lang="en-US" sz="4000" dirty="0" err="1" smtClean="0"/>
              <a:t>vàng</a:t>
            </a:r>
            <a:r>
              <a:rPr lang="en-US" sz="4000" dirty="0" smtClean="0"/>
              <a:t> </a:t>
            </a:r>
            <a:r>
              <a:rPr lang="en-US" sz="4000" dirty="0" err="1" smtClean="0"/>
              <a:t>thật</a:t>
            </a:r>
            <a:r>
              <a:rPr lang="en-US" sz="4000" dirty="0" smtClean="0"/>
              <a:t> hay </a:t>
            </a:r>
            <a:r>
              <a:rPr lang="en-US" sz="4000" dirty="0" err="1" smtClean="0"/>
              <a:t>giả</a:t>
            </a:r>
            <a:r>
              <a:rPr lang="en-US" sz="4000" dirty="0" smtClean="0"/>
              <a:t>. </a:t>
            </a:r>
            <a:r>
              <a:rPr lang="en-US" sz="4000" dirty="0" err="1" smtClean="0"/>
              <a:t>Người</a:t>
            </a:r>
            <a:r>
              <a:rPr lang="en-US" sz="4000" dirty="0" smtClean="0"/>
              <a:t> </a:t>
            </a:r>
            <a:r>
              <a:rPr lang="en-US" sz="4000" dirty="0" err="1" smtClean="0"/>
              <a:t>phải</a:t>
            </a:r>
            <a:r>
              <a:rPr lang="en-US" sz="4000" dirty="0" smtClean="0"/>
              <a:t> </a:t>
            </a:r>
            <a:r>
              <a:rPr lang="en-US" sz="4000" dirty="0" err="1" smtClean="0"/>
              <a:t>thử</a:t>
            </a:r>
            <a:r>
              <a:rPr lang="en-US" sz="4000" dirty="0" smtClean="0"/>
              <a:t> </a:t>
            </a:r>
            <a:r>
              <a:rPr lang="en-US" sz="4000" dirty="0" err="1" smtClean="0"/>
              <a:t>thách</a:t>
            </a:r>
            <a:r>
              <a:rPr lang="en-US" sz="4000" dirty="0" smtClean="0"/>
              <a:t> </a:t>
            </a:r>
            <a:r>
              <a:rPr lang="en-US" sz="4000" dirty="0" err="1" smtClean="0"/>
              <a:t>trong</a:t>
            </a:r>
            <a:r>
              <a:rPr lang="en-US" sz="4000" dirty="0" smtClean="0"/>
              <a:t> </a:t>
            </a:r>
            <a:r>
              <a:rPr lang="en-US" sz="4000" dirty="0" err="1" smtClean="0"/>
              <a:t>gian</a:t>
            </a:r>
            <a:r>
              <a:rPr lang="en-US" sz="4000" dirty="0" smtClean="0"/>
              <a:t> </a:t>
            </a:r>
            <a:r>
              <a:rPr lang="en-US" sz="4000" dirty="0" err="1" smtClean="0"/>
              <a:t>nan</a:t>
            </a:r>
            <a:r>
              <a:rPr lang="en-US" sz="4000" dirty="0" smtClean="0"/>
              <a:t> </a:t>
            </a:r>
            <a:r>
              <a:rPr lang="en-US" sz="4000" dirty="0" err="1" smtClean="0"/>
              <a:t>mới</a:t>
            </a:r>
            <a:r>
              <a:rPr lang="en-US" sz="4000" dirty="0" smtClean="0"/>
              <a:t> </a:t>
            </a:r>
            <a:r>
              <a:rPr lang="en-US" sz="4000" dirty="0" err="1" smtClean="0"/>
              <a:t>biết</a:t>
            </a:r>
            <a:r>
              <a:rPr lang="en-US" sz="4000" dirty="0" smtClean="0"/>
              <a:t> </a:t>
            </a:r>
            <a:r>
              <a:rPr lang="en-US" sz="4000" dirty="0" err="1" smtClean="0"/>
              <a:t>nghị</a:t>
            </a:r>
            <a:r>
              <a:rPr lang="en-US" sz="4000" dirty="0" smtClean="0"/>
              <a:t> </a:t>
            </a:r>
            <a:r>
              <a:rPr lang="en-US" sz="4000" dirty="0" err="1" smtClean="0"/>
              <a:t>lực</a:t>
            </a:r>
            <a:r>
              <a:rPr lang="en-US" sz="4000" dirty="0" smtClean="0"/>
              <a:t>, </a:t>
            </a:r>
            <a:r>
              <a:rPr lang="en-US" sz="4000" dirty="0" err="1" smtClean="0"/>
              <a:t>biết</a:t>
            </a:r>
            <a:r>
              <a:rPr lang="en-US" sz="4000" dirty="0" smtClean="0"/>
              <a:t> </a:t>
            </a:r>
            <a:r>
              <a:rPr lang="en-US" sz="4000" dirty="0" err="1" smtClean="0"/>
              <a:t>tài</a:t>
            </a:r>
            <a:r>
              <a:rPr lang="en-US" sz="4000" dirty="0" smtClean="0"/>
              <a:t> </a:t>
            </a:r>
            <a:r>
              <a:rPr lang="en-US" sz="4000" dirty="0" err="1" smtClean="0"/>
              <a:t>năng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8077200" y="59436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b)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lã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(</a:t>
            </a:r>
            <a:r>
              <a:rPr lang="en-US" dirty="0" err="1" smtClean="0"/>
              <a:t>bột</a:t>
            </a:r>
            <a:r>
              <a:rPr lang="en-US" dirty="0" smtClean="0"/>
              <a:t> </a:t>
            </a:r>
            <a:r>
              <a:rPr lang="en-US" dirty="0" err="1" smtClean="0"/>
              <a:t>loãng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vữa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),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(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)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giỏi</a:t>
            </a:r>
            <a:r>
              <a:rPr lang="en-US" dirty="0" smtClean="0"/>
              <a:t>, </a:t>
            </a:r>
            <a:r>
              <a:rPr lang="en-US" dirty="0" err="1" smtClean="0"/>
              <a:t>ngoan</a:t>
            </a:r>
            <a:r>
              <a:rPr lang="en-US" dirty="0" smtClean="0"/>
              <a:t> </a:t>
            </a:r>
            <a:r>
              <a:rPr lang="en-US" dirty="0" err="1" smtClean="0"/>
              <a:t>cường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8229600" y="6019800"/>
            <a:ext cx="609600" cy="5334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       c) </a:t>
            </a:r>
            <a:r>
              <a:rPr lang="en-US" sz="4000" dirty="0" err="1" smtClean="0"/>
              <a:t>Phải</a:t>
            </a:r>
            <a:r>
              <a:rPr lang="en-US" sz="4000" dirty="0" smtClean="0"/>
              <a:t> </a:t>
            </a:r>
            <a:r>
              <a:rPr lang="en-US" sz="4000" dirty="0" err="1" smtClean="0"/>
              <a:t>thật</a:t>
            </a:r>
            <a:r>
              <a:rPr lang="en-US" sz="4000" dirty="0" smtClean="0"/>
              <a:t> </a:t>
            </a:r>
            <a:r>
              <a:rPr lang="en-US" sz="4000" dirty="0" err="1" smtClean="0"/>
              <a:t>vất</a:t>
            </a:r>
            <a:r>
              <a:rPr lang="en-US" sz="4000" dirty="0" smtClean="0"/>
              <a:t> </a:t>
            </a:r>
            <a:r>
              <a:rPr lang="en-US" sz="4000" dirty="0" err="1" smtClean="0"/>
              <a:t>vả</a:t>
            </a:r>
            <a:r>
              <a:rPr lang="en-US" sz="4000" dirty="0" smtClean="0"/>
              <a:t> </a:t>
            </a:r>
            <a:r>
              <a:rPr lang="en-US" sz="4000" dirty="0" err="1" smtClean="0"/>
              <a:t>lao</a:t>
            </a:r>
            <a:r>
              <a:rPr lang="en-US" sz="4000" dirty="0" smtClean="0"/>
              <a:t> </a:t>
            </a:r>
            <a:r>
              <a:rPr lang="en-US" sz="4000" dirty="0" err="1" smtClean="0"/>
              <a:t>động</a:t>
            </a:r>
            <a:r>
              <a:rPr lang="en-US" sz="4000" dirty="0" smtClean="0"/>
              <a:t> </a:t>
            </a:r>
            <a:r>
              <a:rPr lang="en-US" sz="4000" dirty="0" err="1" smtClean="0"/>
              <a:t>mới</a:t>
            </a:r>
            <a:r>
              <a:rPr lang="en-US" sz="4000" dirty="0" smtClean="0"/>
              <a:t> </a:t>
            </a:r>
            <a:r>
              <a:rPr lang="en-US" sz="4000" dirty="0" err="1" smtClean="0"/>
              <a:t>gặt</a:t>
            </a:r>
            <a:r>
              <a:rPr lang="en-US" sz="4000" dirty="0" smtClean="0"/>
              <a:t> </a:t>
            </a:r>
            <a:r>
              <a:rPr lang="en-US" sz="4000" dirty="0" err="1" smtClean="0"/>
              <a:t>hái</a:t>
            </a:r>
            <a:r>
              <a:rPr lang="en-US" sz="4000" dirty="0" smtClean="0"/>
              <a:t> </a:t>
            </a:r>
            <a:r>
              <a:rPr lang="en-US" sz="4000" dirty="0" err="1" smtClean="0"/>
              <a:t>được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công</a:t>
            </a:r>
            <a:r>
              <a:rPr lang="en-US" sz="4000" dirty="0" smtClean="0"/>
              <a:t>. </a:t>
            </a:r>
            <a:r>
              <a:rPr lang="en-US" sz="4000" dirty="0" err="1" smtClean="0"/>
              <a:t>Không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tự</a:t>
            </a:r>
            <a:r>
              <a:rPr lang="en-US" sz="4000" dirty="0" smtClean="0"/>
              <a:t> </a:t>
            </a:r>
            <a:r>
              <a:rPr lang="en-US" sz="4000" dirty="0" err="1" smtClean="0"/>
              <a:t>dưng</a:t>
            </a:r>
            <a:r>
              <a:rPr lang="en-US" sz="4000" dirty="0" smtClean="0"/>
              <a:t> </a:t>
            </a:r>
            <a:r>
              <a:rPr lang="en-US" sz="4000" dirty="0" err="1" smtClean="0"/>
              <a:t>mà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đạt</a:t>
            </a:r>
            <a:r>
              <a:rPr lang="en-US" sz="4000" dirty="0" smtClean="0"/>
              <a:t>, </a:t>
            </a:r>
            <a:r>
              <a:rPr lang="en-US" sz="4000" dirty="0" err="1" smtClean="0"/>
              <a:t>được</a:t>
            </a:r>
            <a:r>
              <a:rPr lang="en-US" sz="4000" dirty="0" smtClean="0"/>
              <a:t> </a:t>
            </a:r>
            <a:r>
              <a:rPr lang="en-US" sz="4000" dirty="0" err="1" smtClean="0"/>
              <a:t>kính</a:t>
            </a:r>
            <a:r>
              <a:rPr lang="en-US" sz="4000" dirty="0" smtClean="0"/>
              <a:t> </a:t>
            </a:r>
            <a:r>
              <a:rPr lang="en-US" sz="4000" dirty="0" err="1" smtClean="0"/>
              <a:t>trọng</a:t>
            </a:r>
            <a:r>
              <a:rPr lang="en-US" sz="4000" dirty="0" smtClean="0"/>
              <a:t>,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người</a:t>
            </a:r>
            <a:r>
              <a:rPr lang="en-US" sz="4000" dirty="0" smtClean="0"/>
              <a:t> </a:t>
            </a:r>
            <a:r>
              <a:rPr lang="en-US" sz="4000" dirty="0" err="1" smtClean="0"/>
              <a:t>hầu</a:t>
            </a:r>
            <a:r>
              <a:rPr lang="en-US" sz="4000" dirty="0" smtClean="0"/>
              <a:t> </a:t>
            </a:r>
            <a:r>
              <a:rPr lang="en-US" sz="4000" dirty="0" err="1" smtClean="0"/>
              <a:t>hạ</a:t>
            </a:r>
            <a:r>
              <a:rPr lang="en-US" sz="4000" dirty="0" smtClean="0"/>
              <a:t>, </a:t>
            </a:r>
            <a:r>
              <a:rPr lang="en-US" sz="4000" dirty="0" err="1" smtClean="0"/>
              <a:t>cầm</a:t>
            </a:r>
            <a:r>
              <a:rPr lang="en-US" sz="4000" dirty="0" smtClean="0"/>
              <a:t> </a:t>
            </a:r>
            <a:r>
              <a:rPr lang="en-US" sz="4000" dirty="0" err="1" smtClean="0"/>
              <a:t>tàn</a:t>
            </a:r>
            <a:r>
              <a:rPr lang="en-US" sz="4000" dirty="0" smtClean="0"/>
              <a:t> </a:t>
            </a:r>
            <a:r>
              <a:rPr lang="en-US" sz="4000" dirty="0" err="1" smtClean="0"/>
              <a:t>che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8305800" y="5943600"/>
            <a:ext cx="6096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sz="2700" u="sng" dirty="0" err="1" smtClean="0"/>
              <a:t>Luyện</a:t>
            </a:r>
            <a:r>
              <a:rPr lang="en-US" sz="2700" u="sng" dirty="0" smtClean="0"/>
              <a:t> </a:t>
            </a:r>
            <a:r>
              <a:rPr lang="en-US" sz="2700" u="sng" dirty="0" err="1" smtClean="0"/>
              <a:t>từ</a:t>
            </a:r>
            <a:r>
              <a:rPr lang="en-US" sz="2700" u="sng" dirty="0" smtClean="0"/>
              <a:t> </a:t>
            </a:r>
            <a:r>
              <a:rPr lang="en-US" sz="2700" u="sng" dirty="0" err="1" smtClean="0"/>
              <a:t>và</a:t>
            </a:r>
            <a:r>
              <a:rPr lang="en-US" sz="2700" u="sng" dirty="0" smtClean="0"/>
              <a:t> </a:t>
            </a:r>
            <a:r>
              <a:rPr lang="en-US" sz="2700" u="sng" dirty="0" err="1" smtClean="0"/>
              <a:t>câu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3100" b="1" dirty="0" err="1" smtClean="0">
                <a:solidFill>
                  <a:srgbClr val="C00000"/>
                </a:solidFill>
              </a:rPr>
              <a:t>Mở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rộng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vốn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từ</a:t>
            </a:r>
            <a:r>
              <a:rPr lang="en-US" sz="3100" b="1" dirty="0" smtClean="0">
                <a:solidFill>
                  <a:srgbClr val="C00000"/>
                </a:solidFill>
              </a:rPr>
              <a:t>: Ý </a:t>
            </a:r>
            <a:r>
              <a:rPr lang="en-US" sz="3100" b="1" dirty="0" err="1" smtClean="0">
                <a:solidFill>
                  <a:srgbClr val="C00000"/>
                </a:solidFill>
              </a:rPr>
              <a:t>chí</a:t>
            </a:r>
            <a:r>
              <a:rPr lang="en-US" sz="3100" b="1" dirty="0" smtClean="0">
                <a:solidFill>
                  <a:srgbClr val="C00000"/>
                </a:solidFill>
              </a:rPr>
              <a:t> – </a:t>
            </a:r>
            <a:r>
              <a:rPr lang="en-US" sz="3100" b="1" dirty="0" err="1" smtClean="0">
                <a:solidFill>
                  <a:srgbClr val="C00000"/>
                </a:solidFill>
              </a:rPr>
              <a:t>Nghị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lực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Củng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cố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sz="2800" dirty="0" smtClean="0"/>
              <a:t>      </a:t>
            </a:r>
            <a:r>
              <a:rPr lang="en-US" sz="2800" dirty="0" err="1" smtClean="0"/>
              <a:t>Kể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ý </a:t>
            </a:r>
            <a:r>
              <a:rPr lang="en-US" sz="2800" dirty="0" err="1" smtClean="0"/>
              <a:t>chí</a:t>
            </a:r>
            <a:r>
              <a:rPr lang="en-US" sz="2800" dirty="0" smtClean="0"/>
              <a:t> </a:t>
            </a:r>
            <a:r>
              <a:rPr lang="en-US" sz="2800" dirty="0" err="1" smtClean="0"/>
              <a:t>nghị</a:t>
            </a:r>
            <a:r>
              <a:rPr lang="en-US" sz="2800" dirty="0" smtClean="0"/>
              <a:t> </a:t>
            </a:r>
            <a:r>
              <a:rPr lang="en-US" sz="2800" dirty="0" err="1" smtClean="0"/>
              <a:t>lực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cuộc</a:t>
            </a:r>
            <a:r>
              <a:rPr lang="en-US" sz="2800" dirty="0" smtClean="0"/>
              <a:t> </a:t>
            </a:r>
            <a:r>
              <a:rPr lang="en-US" sz="2800" dirty="0" err="1" smtClean="0"/>
              <a:t>sống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biết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3890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800" dirty="0" err="1" smtClean="0"/>
              <a:t>Trò</a:t>
            </a:r>
            <a:r>
              <a:rPr lang="en-US" sz="2800" dirty="0" smtClean="0"/>
              <a:t> </a:t>
            </a:r>
            <a:r>
              <a:rPr lang="en-US" sz="2800" dirty="0" err="1" smtClean="0"/>
              <a:t>chơi</a:t>
            </a:r>
            <a:r>
              <a:rPr lang="en-US" sz="2800" dirty="0" smtClean="0"/>
              <a:t>: </a:t>
            </a:r>
            <a:r>
              <a:rPr lang="en-US" sz="3200" dirty="0" smtClean="0">
                <a:solidFill>
                  <a:srgbClr val="002060"/>
                </a:solidFill>
              </a:rPr>
              <a:t>Ô CỬA BÍ MẬT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ction Button: Forward or Next 20">
            <a:hlinkClick r:id="rId2" action="ppaction://hlinksldjump" highlightClick="1"/>
          </p:cNvPr>
          <p:cNvSpPr/>
          <p:nvPr/>
        </p:nvSpPr>
        <p:spPr>
          <a:xfrm>
            <a:off x="8382000" y="6096000"/>
            <a:ext cx="609600" cy="457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Content Placeholder 22" descr="_bac h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71800" y="1524000"/>
            <a:ext cx="4038600" cy="4648200"/>
          </a:xfrm>
        </p:spPr>
      </p:pic>
      <p:sp>
        <p:nvSpPr>
          <p:cNvPr id="24" name="Rectangle 23"/>
          <p:cNvSpPr/>
          <p:nvPr/>
        </p:nvSpPr>
        <p:spPr>
          <a:xfrm>
            <a:off x="2971800" y="1524000"/>
            <a:ext cx="2057400" cy="2514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953000" y="1524000"/>
            <a:ext cx="2057400" cy="25146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2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71800" y="4038600"/>
            <a:ext cx="4047978" cy="220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3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1. </a:t>
            </a:r>
            <a:r>
              <a:rPr lang="en-US" sz="4000" dirty="0" err="1" smtClean="0"/>
              <a:t>Thế</a:t>
            </a:r>
            <a:r>
              <a:rPr lang="en-US" sz="4000" dirty="0" smtClean="0"/>
              <a:t> </a:t>
            </a:r>
            <a:r>
              <a:rPr lang="en-US" sz="4000" dirty="0" err="1" smtClean="0"/>
              <a:t>nào</a:t>
            </a:r>
            <a:r>
              <a:rPr lang="en-US" sz="4000" dirty="0" smtClean="0"/>
              <a:t> </a:t>
            </a:r>
            <a:r>
              <a:rPr lang="en-US" sz="4000" dirty="0" err="1" smtClean="0"/>
              <a:t>là</a:t>
            </a:r>
            <a:r>
              <a:rPr lang="en-US" sz="4000" dirty="0" smtClean="0"/>
              <a:t> </a:t>
            </a:r>
            <a:r>
              <a:rPr lang="en-US" sz="4000" dirty="0" err="1" smtClean="0"/>
              <a:t>tính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5638800" y="1752600"/>
            <a:ext cx="6096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6934200" y="17526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: </a:t>
            </a:r>
            <a:r>
              <a:rPr lang="en-US" i="1" dirty="0" err="1" smtClean="0">
                <a:solidFill>
                  <a:srgbClr val="FF0000"/>
                </a:solidFill>
              </a:rPr>
              <a:t>Cây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bàng</a:t>
            </a:r>
            <a:r>
              <a:rPr lang="en-US" i="1" dirty="0" smtClean="0">
                <a:solidFill>
                  <a:srgbClr val="FF0000"/>
                </a:solidFill>
              </a:rPr>
              <a:t> ở </a:t>
            </a:r>
            <a:r>
              <a:rPr lang="en-US" i="1" dirty="0" err="1" smtClean="0">
                <a:solidFill>
                  <a:srgbClr val="FF0000"/>
                </a:solidFill>
              </a:rPr>
              <a:t>sân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trường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em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xanh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tốt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và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tỏa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bóng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mát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rượi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mấy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   a) 1</a:t>
            </a:r>
          </a:p>
          <a:p>
            <a:pPr marL="514350" indent="-514350">
              <a:buNone/>
            </a:pPr>
            <a:r>
              <a:rPr lang="en-US" dirty="0" smtClean="0"/>
              <a:t>   b) 2</a:t>
            </a:r>
          </a:p>
          <a:p>
            <a:pPr marL="514350" indent="-514350">
              <a:buNone/>
            </a:pPr>
            <a:r>
              <a:rPr lang="en-US" dirty="0" smtClean="0"/>
              <a:t>   c) 3</a:t>
            </a: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7315200" y="2286000"/>
            <a:ext cx="3810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Ý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31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743200"/>
          <a:ext cx="83058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139386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hết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sức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25539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bền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bỉ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đuổi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đích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M: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4800"/>
            <a:ext cx="8458200" cy="1447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Ý </a:t>
            </a:r>
            <a:r>
              <a:rPr lang="en-US" sz="3200" dirty="0" err="1" smtClean="0">
                <a:solidFill>
                  <a:srgbClr val="FF0000"/>
                </a:solidFill>
              </a:rPr>
              <a:t>chí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khả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năng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tự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xác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định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mục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hành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động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quyết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tâm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đạt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mục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đó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534400" cy="4038600"/>
          </a:xfrm>
        </p:spPr>
        <p:txBody>
          <a:bodyPr/>
          <a:lstStyle/>
          <a:p>
            <a:pPr marL="0" fontAlgn="t">
              <a:spcBef>
                <a:spcPts val="0"/>
              </a:spcBef>
              <a:buNone/>
            </a:pPr>
            <a:endParaRPr lang="en-US" dirty="0" smtClean="0">
              <a:solidFill>
                <a:schemeClr val="dk1"/>
              </a:solidFill>
              <a:latin typeface="Calibri"/>
            </a:endParaRP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81000"/>
          <a:ext cx="79248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313"/>
                <a:gridCol w="4106487"/>
              </a:tblGrid>
              <a:tr h="148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hết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sức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8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bền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bỉ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đuổi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đích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hướng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Ý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nghị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lực</a:t>
            </a:r>
            <a:r>
              <a:rPr lang="en-US" dirty="0" smtClean="0"/>
              <a:t>?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, </a:t>
            </a:r>
            <a:r>
              <a:rPr lang="en-US" dirty="0" err="1" smtClean="0"/>
              <a:t>bền</a:t>
            </a:r>
            <a:r>
              <a:rPr lang="en-US" dirty="0" smtClean="0"/>
              <a:t> </a:t>
            </a:r>
            <a:r>
              <a:rPr lang="en-US" dirty="0" err="1" smtClean="0"/>
              <a:t>bỉ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b)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thần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con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kiên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lùi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Chắc</a:t>
            </a:r>
            <a:r>
              <a:rPr lang="en-US" dirty="0" smtClean="0"/>
              <a:t> </a:t>
            </a:r>
            <a:r>
              <a:rPr lang="en-US" dirty="0" err="1" smtClean="0"/>
              <a:t>chắn</a:t>
            </a:r>
            <a:r>
              <a:rPr lang="en-US" dirty="0" smtClean="0"/>
              <a:t>, </a:t>
            </a:r>
            <a:r>
              <a:rPr lang="en-US" dirty="0" err="1" smtClean="0"/>
              <a:t>bền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,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phá</a:t>
            </a:r>
            <a:r>
              <a:rPr lang="en-US" dirty="0" smtClean="0"/>
              <a:t> </a:t>
            </a:r>
            <a:r>
              <a:rPr lang="en-US" dirty="0" err="1" smtClean="0"/>
              <a:t>vỡ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d)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rất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, </a:t>
            </a:r>
            <a:r>
              <a:rPr lang="en-US" dirty="0" err="1" smtClean="0"/>
              <a:t>sâu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F497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729077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886200"/>
          </a:xfrm>
        </p:spPr>
      </p:pic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743201"/>
            <a:ext cx="4572000" cy="4114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703</Words>
  <Application>Microsoft Office PowerPoint</Application>
  <PresentationFormat>On-screen Show (4:3)</PresentationFormat>
  <Paragraphs>56</Paragraphs>
  <Slides>17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 Luyện từ và câu  Trò chơi: Ô CỬA BÍ MẬT</vt:lpstr>
      <vt:lpstr>PowerPoint Presentation</vt:lpstr>
      <vt:lpstr>PowerPoint Presentation</vt:lpstr>
      <vt:lpstr>PowerPoint Presentation</vt:lpstr>
      <vt:lpstr>Luyện từ và câu Mở rộng vốn từ: Ý chí – Nghị lực</vt:lpstr>
      <vt:lpstr>Ý chí là khả năng tự xác định mục đích cho hành động và quyết tâm đạt cho được mục đích đó.</vt:lpstr>
      <vt:lpstr>Luyện từ và câu Mở rộng vốn từ: Ý chí – Nghị lực</vt:lpstr>
      <vt:lpstr>PowerPoint Presentation</vt:lpstr>
      <vt:lpstr>Luyện từ và câu Mở rộng vốn từ: Ý chí – Nghị lực</vt:lpstr>
      <vt:lpstr>Luyện từ và câu Mở rộng vốn từ: Ý chí – Nghị lực</vt:lpstr>
      <vt:lpstr>PowerPoint Presentation</vt:lpstr>
      <vt:lpstr>PowerPoint Presentation</vt:lpstr>
      <vt:lpstr>PowerPoint Presentation</vt:lpstr>
      <vt:lpstr>PowerPoint Presentation</vt:lpstr>
      <vt:lpstr>Luyện từ và câu Mở rộng vốn từ: Ý chí – Nghị lực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71</cp:revision>
  <dcterms:created xsi:type="dcterms:W3CDTF">2014-11-06T02:26:15Z</dcterms:created>
  <dcterms:modified xsi:type="dcterms:W3CDTF">2016-11-24T13:24:02Z</dcterms:modified>
</cp:coreProperties>
</file>